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595" r:id="rId3"/>
    <p:sldId id="600" r:id="rId5"/>
    <p:sldId id="601" r:id="rId6"/>
    <p:sldId id="337" r:id="rId7"/>
    <p:sldId id="338" r:id="rId8"/>
    <p:sldId id="583" r:id="rId9"/>
    <p:sldId id="585" r:id="rId10"/>
    <p:sldId id="586" r:id="rId11"/>
    <p:sldId id="587" r:id="rId12"/>
    <p:sldId id="339" r:id="rId13"/>
    <p:sldId id="659" r:id="rId14"/>
    <p:sldId id="625" r:id="rId15"/>
    <p:sldId id="629" r:id="rId16"/>
    <p:sldId id="628" r:id="rId17"/>
    <p:sldId id="645" r:id="rId18"/>
    <p:sldId id="627" r:id="rId19"/>
    <p:sldId id="631" r:id="rId20"/>
    <p:sldId id="632" r:id="rId21"/>
    <p:sldId id="634" r:id="rId22"/>
    <p:sldId id="633" r:id="rId23"/>
    <p:sldId id="635" r:id="rId24"/>
    <p:sldId id="636" r:id="rId25"/>
    <p:sldId id="637" r:id="rId26"/>
    <p:sldId id="638" r:id="rId27"/>
    <p:sldId id="643" r:id="rId28"/>
    <p:sldId id="681" r:id="rId29"/>
    <p:sldId id="683" r:id="rId30"/>
    <p:sldId id="679" r:id="rId31"/>
    <p:sldId id="680" r:id="rId32"/>
    <p:sldId id="678" r:id="rId33"/>
    <p:sldId id="677" r:id="rId34"/>
    <p:sldId id="691" r:id="rId35"/>
  </p:sldIdLst>
  <p:sldSz cx="12192000" cy="6858000"/>
  <p:notesSz cx="6858000" cy="9144000"/>
  <p:custDataLst>
    <p:tags r:id="rId40"/>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showGuides="1">
      <p:cViewPr varScale="1">
        <p:scale>
          <a:sx n="67" d="100"/>
          <a:sy n="67" d="100"/>
        </p:scale>
        <p:origin x="1062" y="72"/>
      </p:cViewPr>
      <p:guideLst>
        <p:guide orient="horz" pos="182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9.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2.png"/><Relationship Id="rId1" Type="http://schemas.openxmlformats.org/officeDocument/2006/relationships/image" Target="../media/image5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65.png"/><Relationship Id="rId1" Type="http://schemas.openxmlformats.org/officeDocument/2006/relationships/image" Target="../media/image64.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67.png"/><Relationship Id="rId1"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05090" y="2345690"/>
            <a:ext cx="2813685" cy="25711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1976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选课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7824470" y="2459355"/>
            <a:ext cx="257492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固定选课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您学校通知在学校教务网系统选课，学校通知开课后，按照通知登录，点击【我】 ➤【课程】，即可看到您在学校教务网系统上报名的课程。</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endParaRPr lang="zh-CN" altLang="en-US" sz="1800" dirty="0">
              <a:solidFill>
                <a:schemeClr val="bg1"/>
              </a:solidFill>
              <a:latin typeface="微软雅黑" panose="020B0503020204020204" pitchFamily="34" charset="-122"/>
              <a:ea typeface="宋体" pitchFamily="2" charset="-122"/>
              <a:sym typeface="+mn-ea"/>
            </a:endParaRPr>
          </a:p>
        </p:txBody>
      </p:sp>
      <p:sp>
        <p:nvSpPr>
          <p:cNvPr id="7" name="矩形 6"/>
          <p:cNvSpPr/>
          <p:nvPr/>
        </p:nvSpPr>
        <p:spPr>
          <a:xfrm>
            <a:off x="3982293" y="1844318"/>
            <a:ext cx="546953" cy="55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B17BE2A49CE24090E358D8443B52B145"/>
          <p:cNvPicPr>
            <a:picLocks noChangeAspect="1"/>
          </p:cNvPicPr>
          <p:nvPr/>
        </p:nvPicPr>
        <p:blipFill>
          <a:blip r:embed="rId1"/>
          <a:stretch>
            <a:fillRect/>
          </a:stretch>
        </p:blipFill>
        <p:spPr>
          <a:xfrm>
            <a:off x="2705100" y="1190625"/>
            <a:ext cx="3094355" cy="5401945"/>
          </a:xfrm>
          <a:prstGeom prst="rect">
            <a:avLst/>
          </a:prstGeom>
        </p:spPr>
      </p:pic>
      <p:sp>
        <p:nvSpPr>
          <p:cNvPr id="12" name="文本框 11"/>
          <p:cNvSpPr txBox="1"/>
          <p:nvPr/>
        </p:nvSpPr>
        <p:spPr>
          <a:xfrm>
            <a:off x="2705100" y="755650"/>
            <a:ext cx="2837180" cy="368300"/>
          </a:xfrm>
          <a:prstGeom prst="rect">
            <a:avLst/>
          </a:prstGeom>
          <a:noFill/>
        </p:spPr>
        <p:txBody>
          <a:bodyPr wrap="square" rtlCol="0">
            <a:spAutoFit/>
          </a:bodyPr>
          <a:p>
            <a:r>
              <a:rPr lang="zh-CN" altLang="en-US"/>
              <a:t>固定选课直接显示课程：</a:t>
            </a:r>
            <a:endParaRPr lang="zh-CN" alt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退课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如果您学校通知允许退课，请左滑课程点击【退课】，如果出现【确定要退出课程吗】，如果确定，点击【退课】即可，若学校要求不允许退课，则会提示【教师不允许退课】，无法退课。</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rgbClr val="FF0000"/>
                </a:solidFill>
                <a:latin typeface="微软雅黑" panose="020B0503020204020204" pitchFamily="34" charset="-122"/>
                <a:sym typeface="+mn-ea"/>
              </a:rPr>
              <a:t>退课的课程学习记录（包括视频测验考试以及签到等）会没有，而且无法找回，请慎重操作。</a:t>
            </a:r>
            <a:endParaRPr lang="zh-CN" altLang="en-US" sz="1800" dirty="0" smtClean="0">
              <a:solidFill>
                <a:srgbClr val="FF0000"/>
              </a:solidFill>
              <a:latin typeface="微软雅黑" panose="020B0503020204020204" pitchFamily="34" charset="-122"/>
              <a:sym typeface="+mn-ea"/>
            </a:endParaRPr>
          </a:p>
        </p:txBody>
      </p:sp>
      <p:pic>
        <p:nvPicPr>
          <p:cNvPr id="11" name="图片 10"/>
          <p:cNvPicPr>
            <a:picLocks noChangeAspect="1"/>
          </p:cNvPicPr>
          <p:nvPr/>
        </p:nvPicPr>
        <p:blipFill>
          <a:blip r:embed="rId1"/>
          <a:stretch>
            <a:fillRect/>
          </a:stretch>
        </p:blipFill>
        <p:spPr>
          <a:xfrm>
            <a:off x="6888480" y="908685"/>
            <a:ext cx="2797810" cy="4793615"/>
          </a:xfrm>
          <a:prstGeom prst="rect">
            <a:avLst/>
          </a:prstGeom>
        </p:spPr>
      </p:pic>
      <p:sp>
        <p:nvSpPr>
          <p:cNvPr id="6" name="矩形 5"/>
          <p:cNvSpPr/>
          <p:nvPr/>
        </p:nvSpPr>
        <p:spPr>
          <a:xfrm>
            <a:off x="7719060" y="5062220"/>
            <a:ext cx="1093470"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rcRect t="10870"/>
          <a:stretch>
            <a:fillRect/>
          </a:stretch>
        </p:blipFill>
        <p:spPr>
          <a:xfrm>
            <a:off x="2882265" y="940435"/>
            <a:ext cx="3498215" cy="4841875"/>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1"/>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endParaRPr lang="zh-CN" altLang="en-US" sz="2800" b="1" dirty="0">
              <a:latin typeface="微软雅黑" panose="020B0503020204020204" pitchFamily="34" charset="-122"/>
            </a:endParaRPr>
          </a:p>
        </p:txBody>
      </p:sp>
      <p:pic>
        <p:nvPicPr>
          <p:cNvPr id="18" name="图片 17" descr="2ECA5B34CE2F2ED9B2DF3D18919E85F2"/>
          <p:cNvPicPr>
            <a:picLocks noChangeAspect="1"/>
          </p:cNvPicPr>
          <p:nvPr/>
        </p:nvPicPr>
        <p:blipFill>
          <a:blip r:embed="rId2"/>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pic>
        <p:nvPicPr>
          <p:cNvPr id="2" name="图片 1" descr="AB0B0B85F17205A96B65658A67057321"/>
          <p:cNvPicPr>
            <a:picLocks noChangeAspect="1"/>
          </p:cNvPicPr>
          <p:nvPr/>
        </p:nvPicPr>
        <p:blipFill>
          <a:blip r:embed="rId1"/>
          <a:stretch>
            <a:fillRect/>
          </a:stretch>
        </p:blipFill>
        <p:spPr>
          <a:xfrm>
            <a:off x="4872355" y="836295"/>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a:solidFill>
                  <a:schemeClr val="bg1"/>
                </a:solidFill>
                <a:latin typeface="微软雅黑" panose="020B0503020204020204" pitchFamily="34" charset="-122"/>
                <a:sym typeface="+mn-ea"/>
              </a:rPr>
              <a:t>如果需要查看课程开课时间，请电脑登录网页版查看。如果课程结束，就是复习模式，是不能再继续学习的。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7" name="矩形 6"/>
          <p:cNvSpPr/>
          <p:nvPr/>
        </p:nvSpPr>
        <p:spPr>
          <a:xfrm>
            <a:off x="4857115" y="155638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439991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课程时间和考试时间可以不一致，也可以一致，具体时间查看学校通知。</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9" name="图片 8"/>
          <p:cNvPicPr>
            <a:picLocks noChangeAspect="1"/>
          </p:cNvPicPr>
          <p:nvPr/>
        </p:nvPicPr>
        <p:blipFill>
          <a:blip r:embed="rId2"/>
          <a:stretch>
            <a:fillRect/>
          </a:stretch>
        </p:blipFill>
        <p:spPr>
          <a:xfrm>
            <a:off x="307340" y="935355"/>
            <a:ext cx="4549775" cy="3655060"/>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1136650"/>
            <a:ext cx="319151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endParaRPr lang="zh-CN" altLang="en-US" sz="1800" dirty="0" smtClean="0">
              <a:solidFill>
                <a:schemeClr val="bg1"/>
              </a:solidFill>
              <a:latin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4224020" y="755650"/>
            <a:ext cx="3115310" cy="4648200"/>
          </a:xfrm>
          <a:prstGeom prst="rect">
            <a:avLst/>
          </a:prstGeom>
        </p:spPr>
      </p:pic>
      <p:pic>
        <p:nvPicPr>
          <p:cNvPr id="5" name="图片 4"/>
          <p:cNvPicPr>
            <a:picLocks noChangeAspect="1"/>
          </p:cNvPicPr>
          <p:nvPr/>
        </p:nvPicPr>
        <p:blipFill>
          <a:blip r:embed="rId2"/>
          <a:srcRect l="1379" t="36786" r="-1379" b="3831"/>
          <a:stretch>
            <a:fillRect/>
          </a:stretch>
        </p:blipFill>
        <p:spPr>
          <a:xfrm>
            <a:off x="4201795" y="3268980"/>
            <a:ext cx="3223260" cy="3589020"/>
          </a:xfrm>
          <a:prstGeom prst="rect">
            <a:avLst/>
          </a:prstGeom>
        </p:spPr>
      </p:pic>
      <p:pic>
        <p:nvPicPr>
          <p:cNvPr id="7" name="图片 6"/>
          <p:cNvPicPr>
            <a:picLocks noChangeAspect="1"/>
          </p:cNvPicPr>
          <p:nvPr/>
        </p:nvPicPr>
        <p:blipFill>
          <a:blip r:embed="rId3"/>
          <a:stretch>
            <a:fillRect/>
          </a:stretch>
        </p:blipFill>
        <p:spPr>
          <a:xfrm>
            <a:off x="551815" y="821690"/>
            <a:ext cx="3406140" cy="6047105"/>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408305" y="836930"/>
            <a:ext cx="3666490" cy="5758815"/>
          </a:xfrm>
          <a:prstGeom prst="rect">
            <a:avLst/>
          </a:prstGeom>
        </p:spPr>
      </p:pic>
      <p:pic>
        <p:nvPicPr>
          <p:cNvPr id="7" name="图片 6"/>
          <p:cNvPicPr>
            <a:picLocks noChangeAspect="1"/>
          </p:cNvPicPr>
          <p:nvPr/>
        </p:nvPicPr>
        <p:blipFill>
          <a:blip r:embed="rId2"/>
          <a:srcRect t="6139" b="14253"/>
          <a:stretch>
            <a:fillRect/>
          </a:stretch>
        </p:blipFill>
        <p:spPr>
          <a:xfrm>
            <a:off x="4224020" y="836930"/>
            <a:ext cx="3291840" cy="5731510"/>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最上方有显示您的【已完成任务数】，。每个章节前面的数字代表您有几个任务点未完成，橙色代表任务点未完成，绿色代表完成。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07670" y="836930"/>
            <a:ext cx="4208145" cy="3395980"/>
          </a:xfrm>
          <a:prstGeom prst="rect">
            <a:avLst/>
          </a:prstGeom>
        </p:spPr>
      </p:pic>
      <p:pic>
        <p:nvPicPr>
          <p:cNvPr id="3" name="图片 2"/>
          <p:cNvPicPr>
            <a:picLocks noChangeAspect="1"/>
          </p:cNvPicPr>
          <p:nvPr/>
        </p:nvPicPr>
        <p:blipFill>
          <a:blip r:embed="rId2"/>
          <a:stretch>
            <a:fillRect/>
          </a:stretch>
        </p:blipFill>
        <p:spPr>
          <a:xfrm>
            <a:off x="4728210" y="692785"/>
            <a:ext cx="3131185" cy="5928360"/>
          </a:xfrm>
          <a:prstGeom prst="rect">
            <a:avLst/>
          </a:prstGeom>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79425" y="692150"/>
            <a:ext cx="8903335" cy="5003165"/>
          </a:xfrm>
          <a:prstGeom prst="rect">
            <a:avLst/>
          </a:prstGeom>
        </p:spPr>
      </p:pic>
      <p:pic>
        <p:nvPicPr>
          <p:cNvPr id="5" name="图片 4"/>
          <p:cNvPicPr>
            <a:picLocks noChangeAspect="1"/>
          </p:cNvPicPr>
          <p:nvPr/>
        </p:nvPicPr>
        <p:blipFill>
          <a:blip r:embed="rId2"/>
          <a:srcRect l="47475" t="16843" r="5049" b="24197"/>
          <a:stretch>
            <a:fillRect/>
          </a:stretch>
        </p:blipFill>
        <p:spPr>
          <a:xfrm>
            <a:off x="9408795" y="1628775"/>
            <a:ext cx="2376170" cy="2016125"/>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rcRect l="2807" t="10765" b="7367"/>
          <a:stretch>
            <a:fillRect/>
          </a:stretch>
        </p:blipFill>
        <p:spPr>
          <a:xfrm>
            <a:off x="839470" y="1022350"/>
            <a:ext cx="6116320" cy="242760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39470" y="3449955"/>
            <a:ext cx="6116320" cy="275780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itchFamily="2" charset="-122"/>
                <a:ea typeface="宋体" pitchFamily="2" charset="-122"/>
              </a:rPr>
              <a:t>移动端</a:t>
            </a:r>
            <a:r>
              <a:rPr lang="zh-CN" altLang="en-US" sz="6600" dirty="0">
                <a:solidFill>
                  <a:prstClr val="white"/>
                </a:solidFill>
                <a:latin typeface="宋体" pitchFamily="2" charset="-122"/>
                <a:ea typeface="宋体" pitchFamily="2" charset="-122"/>
              </a:rPr>
              <a:t>学习</a:t>
            </a:r>
            <a:endParaRPr lang="zh-CN" altLang="en-US" sz="6600" dirty="0">
              <a:solidFill>
                <a:prstClr val="white"/>
              </a:solidFill>
              <a:latin typeface="宋体" pitchFamily="2" charset="-122"/>
              <a:ea typeface="宋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63525" y="806450"/>
            <a:ext cx="3297555" cy="5859780"/>
          </a:xfrm>
          <a:prstGeom prst="rect">
            <a:avLst/>
          </a:prstGeom>
        </p:spPr>
      </p:pic>
      <p:pic>
        <p:nvPicPr>
          <p:cNvPr id="7" name="图片 6"/>
          <p:cNvPicPr>
            <a:picLocks noChangeAspect="1"/>
          </p:cNvPicPr>
          <p:nvPr/>
        </p:nvPicPr>
        <p:blipFill>
          <a:blip r:embed="rId2"/>
          <a:stretch>
            <a:fillRect/>
          </a:stretch>
        </p:blipFill>
        <p:spPr>
          <a:xfrm>
            <a:off x="3719830" y="836295"/>
            <a:ext cx="3723640" cy="5829935"/>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rcRect t="80240"/>
          <a:stretch>
            <a:fillRect/>
          </a:stretch>
        </p:blipFill>
        <p:spPr>
          <a:xfrm>
            <a:off x="485775" y="908685"/>
            <a:ext cx="3498850" cy="114109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79425" y="2034540"/>
            <a:ext cx="3511550" cy="4632325"/>
          </a:xfrm>
          <a:prstGeom prst="rect">
            <a:avLst/>
          </a:prstGeom>
        </p:spPr>
      </p:pic>
      <p:pic>
        <p:nvPicPr>
          <p:cNvPr id="3" name="图片 2"/>
          <p:cNvPicPr>
            <a:picLocks noChangeAspect="1"/>
          </p:cNvPicPr>
          <p:nvPr/>
        </p:nvPicPr>
        <p:blipFill>
          <a:blip r:embed="rId3"/>
          <a:stretch>
            <a:fillRect/>
          </a:stretch>
        </p:blipFill>
        <p:spPr>
          <a:xfrm>
            <a:off x="4043680" y="513715"/>
            <a:ext cx="3981450" cy="6341110"/>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250555" y="2837180"/>
            <a:ext cx="3326765" cy="22263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8660" y="2924810"/>
            <a:ext cx="3236595"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若课程中有阅读任务，首次点资料会有说明提示，关闭后不会再出现哦。</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615950" y="1040765"/>
            <a:ext cx="3101340" cy="4775835"/>
          </a:xfrm>
          <a:prstGeom prst="rect">
            <a:avLst/>
          </a:prstGeom>
        </p:spPr>
      </p:pic>
      <p:pic>
        <p:nvPicPr>
          <p:cNvPr id="7" name="图片 6"/>
          <p:cNvPicPr>
            <a:picLocks noChangeAspect="1"/>
          </p:cNvPicPr>
          <p:nvPr/>
        </p:nvPicPr>
        <p:blipFill>
          <a:blip r:embed="rId2"/>
          <a:srcRect t="3733"/>
          <a:stretch>
            <a:fillRect/>
          </a:stretch>
        </p:blipFill>
        <p:spPr>
          <a:xfrm>
            <a:off x="3863975" y="726440"/>
            <a:ext cx="3093720" cy="5846445"/>
          </a:xfrm>
          <a:prstGeom prst="rect">
            <a:avLst/>
          </a:prstGeom>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184515" y="1701165"/>
            <a:ext cx="3326765" cy="45700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如果课程考试占考核权重，您可以点击【任务】中的</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作业</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考试</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如果老师发布了考试，【任务】下会显示【考试】以及您的考试状态，蓝色的代表未到截止时间，灰色代表已过期。无法再作答。</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如还未发布考试，点考试会提示暂无考试，请耐心等待，并及时查看学校相关通知或定期查看平台考试状态的变化，在规定时间内参加考试。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815" y="1341120"/>
            <a:ext cx="2772410" cy="2877185"/>
          </a:xfrm>
          <a:prstGeom prst="rect">
            <a:avLst/>
          </a:prstGeom>
        </p:spPr>
      </p:pic>
      <p:pic>
        <p:nvPicPr>
          <p:cNvPr id="8" name="图片 7"/>
          <p:cNvPicPr>
            <a:picLocks noChangeAspect="1"/>
          </p:cNvPicPr>
          <p:nvPr/>
        </p:nvPicPr>
        <p:blipFill>
          <a:blip r:embed="rId2"/>
          <a:stretch>
            <a:fillRect/>
          </a:stretch>
        </p:blipFill>
        <p:spPr>
          <a:xfrm>
            <a:off x="3503930" y="1268730"/>
            <a:ext cx="3609975" cy="5163185"/>
          </a:xfrm>
          <a:prstGeom prst="rect">
            <a:avLst/>
          </a:prstGeom>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该试卷只允许在电脑考试客户端考试，完成考试后可在手机端查看！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1"/>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767715" y="806450"/>
            <a:ext cx="3300730" cy="4034155"/>
          </a:xfrm>
          <a:prstGeom prst="rect">
            <a:avLst/>
          </a:prstGeom>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439920" y="836295"/>
            <a:ext cx="3496945" cy="4759325"/>
          </a:xfrm>
          <a:prstGeom prst="rect">
            <a:avLst/>
          </a:prstGeom>
        </p:spPr>
      </p:pic>
      <p:pic>
        <p:nvPicPr>
          <p:cNvPr id="5" name="图片 4"/>
          <p:cNvPicPr>
            <a:picLocks noChangeAspect="1"/>
          </p:cNvPicPr>
          <p:nvPr/>
        </p:nvPicPr>
        <p:blipFill>
          <a:blip r:embed="rId2"/>
          <a:stretch>
            <a:fillRect/>
          </a:stretch>
        </p:blipFill>
        <p:spPr>
          <a:xfrm>
            <a:off x="922020" y="662305"/>
            <a:ext cx="3147060" cy="6195060"/>
          </a:xfrm>
          <a:prstGeom prst="rect">
            <a:avLst/>
          </a:prstGeom>
        </p:spPr>
      </p:pic>
    </p:spTree>
    <p:custDataLst>
      <p:tags r:id="rId3"/>
    </p:custData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39470" y="1052830"/>
            <a:ext cx="3237230" cy="3402965"/>
          </a:xfrm>
          <a:prstGeom prst="rect">
            <a:avLst/>
          </a:prstGeom>
        </p:spPr>
      </p:pic>
      <p:pic>
        <p:nvPicPr>
          <p:cNvPr id="9" name="图片 8"/>
          <p:cNvPicPr>
            <a:picLocks noChangeAspect="1"/>
          </p:cNvPicPr>
          <p:nvPr/>
        </p:nvPicPr>
        <p:blipFill>
          <a:blip r:embed="rId2"/>
          <a:stretch>
            <a:fillRect/>
          </a:stretch>
        </p:blipFill>
        <p:spPr>
          <a:xfrm>
            <a:off x="4295775" y="1052830"/>
            <a:ext cx="3560445" cy="5172075"/>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rcRect b="48699"/>
          <a:stretch>
            <a:fillRect/>
          </a:stretch>
        </p:blipFill>
        <p:spPr>
          <a:xfrm>
            <a:off x="5375910" y="3741420"/>
            <a:ext cx="3106420" cy="256349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5398135" y="764540"/>
            <a:ext cx="3086100" cy="2880360"/>
          </a:xfrm>
          <a:prstGeom prst="rect">
            <a:avLst/>
          </a:prstGeom>
        </p:spPr>
      </p:pic>
      <p:pic>
        <p:nvPicPr>
          <p:cNvPr id="6" name="图片 5"/>
          <p:cNvPicPr>
            <a:picLocks noChangeAspect="1"/>
          </p:cNvPicPr>
          <p:nvPr/>
        </p:nvPicPr>
        <p:blipFill>
          <a:blip r:embed="rId3"/>
          <a:stretch>
            <a:fillRect/>
          </a:stretch>
        </p:blipFill>
        <p:spPr>
          <a:xfrm>
            <a:off x="1499870" y="764540"/>
            <a:ext cx="3745865" cy="5540375"/>
          </a:xfrm>
          <a:prstGeom prst="rect">
            <a:avLst/>
          </a:prstGeom>
        </p:spPr>
      </p:pic>
    </p:spTree>
    <p:custDataLst>
      <p:tags r:id="rId4"/>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课堂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99515" y="764540"/>
            <a:ext cx="3049270" cy="4707890"/>
          </a:xfrm>
          <a:prstGeom prst="rect">
            <a:avLst/>
          </a:prstGeom>
        </p:spPr>
      </p:pic>
      <p:pic>
        <p:nvPicPr>
          <p:cNvPr id="3" name="图片 2"/>
          <p:cNvPicPr>
            <a:picLocks noChangeAspect="1"/>
          </p:cNvPicPr>
          <p:nvPr/>
        </p:nvPicPr>
        <p:blipFill>
          <a:blip r:embed="rId2"/>
          <a:stretch>
            <a:fillRect/>
          </a:stretch>
        </p:blipFill>
        <p:spPr>
          <a:xfrm>
            <a:off x="4439920" y="476250"/>
            <a:ext cx="3253740" cy="5059680"/>
          </a:xfrm>
          <a:prstGeom prst="rect">
            <a:avLst/>
          </a:prstGeom>
        </p:spPr>
      </p:pic>
      <p:pic>
        <p:nvPicPr>
          <p:cNvPr id="6" name="图片 5"/>
          <p:cNvPicPr>
            <a:picLocks noChangeAspect="1"/>
          </p:cNvPicPr>
          <p:nvPr/>
        </p:nvPicPr>
        <p:blipFill>
          <a:blip r:embed="rId3"/>
          <a:stretch>
            <a:fillRect/>
          </a:stretch>
        </p:blipFill>
        <p:spPr>
          <a:xfrm>
            <a:off x="7824470" y="371475"/>
            <a:ext cx="3225800" cy="5155565"/>
          </a:xfrm>
          <a:prstGeom prst="rect">
            <a:avLst/>
          </a:prstGeom>
        </p:spPr>
      </p:pic>
    </p:spTree>
    <p:custDataLst>
      <p:tags r:id="rId4"/>
    </p:custData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790825" cy="4770755"/>
          </a:xfrm>
          <a:prstGeom prst="rect">
            <a:avLst/>
          </a:prstGeom>
        </p:spPr>
      </p:pic>
      <p:pic>
        <p:nvPicPr>
          <p:cNvPr id="7" name="图片 6"/>
          <p:cNvPicPr>
            <a:picLocks noChangeAspect="1"/>
          </p:cNvPicPr>
          <p:nvPr/>
        </p:nvPicPr>
        <p:blipFill>
          <a:blip r:embed="rId2"/>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3"/>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4"/>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itchFamily="2" charset="-122"/>
                <a:ea typeface="宋体" pitchFamily="2" charset="-122"/>
              </a:rPr>
              <a:t>移动端</a:t>
            </a:r>
            <a:r>
              <a:rPr lang="zh-CN" altLang="en-US" sz="4800" dirty="0">
                <a:solidFill>
                  <a:prstClr val="white"/>
                </a:solidFill>
                <a:latin typeface="宋体" pitchFamily="2" charset="-122"/>
                <a:ea typeface="宋体" pitchFamily="2" charset="-122"/>
              </a:rPr>
              <a:t>学习</a:t>
            </a:r>
            <a:endParaRPr lang="zh-CN" altLang="en-US" sz="4800" dirty="0">
              <a:solidFill>
                <a:prstClr val="white"/>
              </a:solidFill>
              <a:latin typeface="宋体" pitchFamily="2" charset="-122"/>
              <a:ea typeface="宋体"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endParaRPr lang="zh-CN" altLang="en-US" sz="2800" b="1" dirty="0">
              <a:latin typeface="微软雅黑" panose="020B0503020204020204" pitchFamily="34" charset="-122"/>
            </a:endParaRP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1"/>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2"/>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pic>
        <p:nvPicPr>
          <p:cNvPr id="3" name="图片 2"/>
          <p:cNvPicPr>
            <a:picLocks noChangeAspect="1"/>
          </p:cNvPicPr>
          <p:nvPr>
            <p:custDataLst>
              <p:tags r:id="rId3"/>
            </p:custDataLst>
          </p:nvPr>
        </p:nvPicPr>
        <p:blipFill>
          <a:blip r:embed="rId4"/>
          <a:stretch>
            <a:fillRect/>
          </a:stretch>
        </p:blipFill>
        <p:spPr>
          <a:xfrm>
            <a:off x="608965" y="1120140"/>
            <a:ext cx="2625090" cy="3954780"/>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501005"/>
            <a:ext cx="10567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在输入学校或单位名称界面，如果您学校没有告知登录账号或者您是个人用户，点击【跳过】，然后在出现输入姓名的界面，【输入您的真实姓名】，点击【确定】即可注册并登录成功。</a:t>
            </a:r>
            <a:endParaRPr lang="zh-CN" altLang="en-US" sz="1800" dirty="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如果您学校有告知您单位账号，输入您学校或单位名称，点击【下一步】然后按照提示输入【学号】【姓名】，点击【验证】登录即可。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2"/>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1" name="文本框 10"/>
          <p:cNvSpPr txBox="1"/>
          <p:nvPr/>
        </p:nvSpPr>
        <p:spPr>
          <a:xfrm>
            <a:off x="8696325" y="463550"/>
            <a:ext cx="2711450" cy="645160"/>
          </a:xfrm>
          <a:prstGeom prst="rect">
            <a:avLst/>
          </a:prstGeom>
          <a:noFill/>
        </p:spPr>
        <p:txBody>
          <a:bodyPr wrap="square" rtlCol="0">
            <a:spAutoFit/>
          </a:bodyPr>
          <a:p>
            <a:r>
              <a:rPr lang="zh-CN" altLang="en-US"/>
              <a:t>未输入学校直接点击【跳过】进入输入姓名页面：</a:t>
            </a:r>
            <a:endParaRPr lang="zh-CN" altLang="en-US"/>
          </a:p>
        </p:txBody>
      </p:sp>
      <p:pic>
        <p:nvPicPr>
          <p:cNvPr id="13" name="图片 12" descr="4D1C6AE81F69F03A2C6C62E61FF90A22"/>
          <p:cNvPicPr>
            <a:picLocks noChangeAspect="1"/>
          </p:cNvPicPr>
          <p:nvPr/>
        </p:nvPicPr>
        <p:blipFill>
          <a:blip r:embed="rId3"/>
          <a:stretch>
            <a:fillRect/>
          </a:stretch>
        </p:blipFill>
        <p:spPr>
          <a:xfrm>
            <a:off x="584200" y="1043940"/>
            <a:ext cx="2480310" cy="4254500"/>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a:t>
            </a:r>
            <a:r>
              <a:rPr lang="zh-CN" sz="1800" dirty="0" smtClean="0">
                <a:solidFill>
                  <a:schemeClr val="bg1"/>
                </a:solidFill>
                <a:latin typeface="微软雅黑" panose="020B0503020204020204" pitchFamily="34" charset="-122"/>
                <a:sym typeface="+mn-ea"/>
              </a:rPr>
              <a:t>绑定单位</a:t>
            </a:r>
            <a:r>
              <a:rPr lang="zh-CN" altLang="en-US" sz="1800" dirty="0" smtClean="0">
                <a:solidFill>
                  <a:schemeClr val="bg1"/>
                </a:solidFill>
                <a:latin typeface="微软雅黑" panose="020B0503020204020204" pitchFamily="34" charset="-122"/>
                <a:sym typeface="+mn-ea"/>
              </a:rPr>
              <a:t>】进行认证，【</a:t>
            </a:r>
            <a:r>
              <a:rPr lang="zh-CN" sz="1800" dirty="0" smtClean="0">
                <a:solidFill>
                  <a:schemeClr val="bg1"/>
                </a:solidFill>
                <a:latin typeface="微软雅黑" panose="020B0503020204020204" pitchFamily="34" charset="-122"/>
                <a:sym typeface="+mn-ea"/>
              </a:rPr>
              <a:t>单位</a:t>
            </a:r>
            <a:r>
              <a:rPr lang="en-US" altLang="zh-CN" sz="1800" dirty="0" smtClean="0">
                <a:solidFill>
                  <a:schemeClr val="bg1"/>
                </a:solidFill>
                <a:latin typeface="微软雅黑" panose="020B0503020204020204" pitchFamily="34" charset="-122"/>
                <a:sym typeface="+mn-ea"/>
              </a:rPr>
              <a:t>uc</a:t>
            </a:r>
            <a:r>
              <a:rPr lang="zh-CN" altLang="en-US" sz="1800" dirty="0" smtClean="0">
                <a:solidFill>
                  <a:schemeClr val="bg1"/>
                </a:solidFill>
                <a:latin typeface="微软雅黑" panose="020B0503020204020204" pitchFamily="34" charset="-122"/>
                <a:sym typeface="+mn-ea"/>
              </a:rPr>
              <a:t>码</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单位名称】填写您的学校名称，【学号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10344785" y="234886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95585" y="2492375"/>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pic>
        <p:nvPicPr>
          <p:cNvPr id="2" name="图片 1"/>
          <p:cNvPicPr>
            <a:picLocks noChangeAspect="1"/>
          </p:cNvPicPr>
          <p:nvPr/>
        </p:nvPicPr>
        <p:blipFill>
          <a:blip r:embed="rId1"/>
          <a:srcRect t="5667" r="3118" b="2162"/>
          <a:stretch>
            <a:fillRect/>
          </a:stretch>
        </p:blipFill>
        <p:spPr>
          <a:xfrm>
            <a:off x="479425" y="735965"/>
            <a:ext cx="2663825" cy="4926965"/>
          </a:xfrm>
          <a:prstGeom prst="rect">
            <a:avLst/>
          </a:prstGeom>
        </p:spPr>
      </p:pic>
      <p:pic>
        <p:nvPicPr>
          <p:cNvPr id="12" name="图片 11"/>
          <p:cNvPicPr>
            <a:picLocks noChangeAspect="1"/>
          </p:cNvPicPr>
          <p:nvPr/>
        </p:nvPicPr>
        <p:blipFill>
          <a:blip r:embed="rId2"/>
          <a:stretch>
            <a:fillRect/>
          </a:stretch>
        </p:blipFill>
        <p:spPr>
          <a:xfrm>
            <a:off x="3152140" y="709930"/>
            <a:ext cx="2523490" cy="4962525"/>
          </a:xfrm>
          <a:prstGeom prst="rect">
            <a:avLst/>
          </a:prstGeom>
        </p:spPr>
      </p:pic>
      <p:pic>
        <p:nvPicPr>
          <p:cNvPr id="14" name="图片 13"/>
          <p:cNvPicPr>
            <a:picLocks noChangeAspect="1"/>
          </p:cNvPicPr>
          <p:nvPr/>
        </p:nvPicPr>
        <p:blipFill>
          <a:blip r:embed="rId3"/>
          <a:stretch>
            <a:fillRect/>
          </a:stretch>
        </p:blipFill>
        <p:spPr>
          <a:xfrm>
            <a:off x="5664200" y="692150"/>
            <a:ext cx="2832735" cy="4935855"/>
          </a:xfrm>
          <a:prstGeom prst="rect">
            <a:avLst/>
          </a:prstGeom>
        </p:spPr>
      </p:pic>
      <p:pic>
        <p:nvPicPr>
          <p:cNvPr id="15" name="图片 14"/>
          <p:cNvPicPr>
            <a:picLocks noChangeAspect="1"/>
          </p:cNvPicPr>
          <p:nvPr/>
        </p:nvPicPr>
        <p:blipFill>
          <a:blip r:embed="rId4"/>
          <a:stretch>
            <a:fillRect/>
          </a:stretch>
        </p:blipFill>
        <p:spPr>
          <a:xfrm>
            <a:off x="8496935" y="688975"/>
            <a:ext cx="1930400" cy="162179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529580"/>
            <a:ext cx="10741660" cy="11976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0" name="TextBox 43      (向天歌演示原创作品：www.TopPPT.cn)"/>
          <p:cNvSpPr txBox="1">
            <a:spLocks noChangeArrowheads="1"/>
          </p:cNvSpPr>
          <p:nvPr/>
        </p:nvSpPr>
        <p:spPr bwMode="auto">
          <a:xfrm>
            <a:off x="722630" y="5529580"/>
            <a:ext cx="1065974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绑定成功后，您返回页面，再点击头像进入【绑定单位】查看，显示您的学校、学号，即和您的手机号绑定成功，然后您可以点击【我】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如果没有课程，请点击输入您的学号再次核实信息，若仍显示暂无课程代表课程还没有导入到您学号下，请耐心等待，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4944110" y="755650"/>
            <a:ext cx="2733040" cy="4718685"/>
          </a:xfrm>
          <a:prstGeom prst="rect">
            <a:avLst/>
          </a:prstGeom>
        </p:spPr>
      </p:pic>
      <p:pic>
        <p:nvPicPr>
          <p:cNvPr id="4" name="图片 3"/>
          <p:cNvPicPr>
            <a:picLocks noChangeAspect="1"/>
          </p:cNvPicPr>
          <p:nvPr/>
        </p:nvPicPr>
        <p:blipFill>
          <a:blip r:embed="rId2"/>
          <a:stretch>
            <a:fillRect/>
          </a:stretch>
        </p:blipFill>
        <p:spPr>
          <a:xfrm>
            <a:off x="8649970" y="755015"/>
            <a:ext cx="2611755" cy="4719320"/>
          </a:xfrm>
          <a:prstGeom prst="rect">
            <a:avLst/>
          </a:prstGeom>
        </p:spPr>
      </p:pic>
      <p:pic>
        <p:nvPicPr>
          <p:cNvPr id="12" name="图片 11"/>
          <p:cNvPicPr>
            <a:picLocks noChangeAspect="1"/>
          </p:cNvPicPr>
          <p:nvPr/>
        </p:nvPicPr>
        <p:blipFill>
          <a:blip r:embed="rId3"/>
          <a:stretch>
            <a:fillRect/>
          </a:stretch>
        </p:blipFill>
        <p:spPr>
          <a:xfrm>
            <a:off x="911860" y="688975"/>
            <a:ext cx="2971800" cy="4785360"/>
          </a:xfrm>
          <a:prstGeom prst="rect">
            <a:avLst/>
          </a:prstGeom>
        </p:spPr>
      </p:pic>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SLIDE_MODEL_TYPE" val="dynamicNum"/>
</p:tagLst>
</file>

<file path=ppt/tags/tag8.xml><?xml version="1.0" encoding="utf-8"?>
<p:tagLst xmlns:p="http://schemas.openxmlformats.org/presentationml/2006/main">
  <p:tag name="KSO_WM_SLIDE_MODEL_TYPE" val="dynamicNum"/>
</p:tagLst>
</file>

<file path=ppt/tags/tag9.xml><?xml version="1.0" encoding="utf-8"?>
<p:tagLst xmlns:p="http://schemas.openxmlformats.org/presentationml/2006/main">
  <p:tag name="KSO_WPP_MARK_KEY" val="e13451de-c1ba-4e9d-88a3-ea00b191bce3"/>
  <p:tag name="COMMONDATA" val="eyJoZGlkIjoiNWRjMzIyNWE4MGIyNDkzMDExMWM1MmQ2Nzk2YTAxMWMifQ=="/>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4817</Words>
  <Application>WPS 表格</Application>
  <PresentationFormat>宽屏</PresentationFormat>
  <Paragraphs>244</Paragraphs>
  <Slides>32</Slides>
  <Notes>29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宋体</vt:lpstr>
      <vt:lpstr>Wingdings</vt:lpstr>
      <vt:lpstr>Calibri</vt:lpstr>
      <vt:lpstr>Helvetica Neue</vt:lpstr>
      <vt:lpstr>汉仪书宋二KW</vt:lpstr>
      <vt:lpstr>微软雅黑</vt:lpstr>
      <vt:lpstr>汉仪旗黑</vt:lpstr>
      <vt:lpstr>Wingdings</vt:lpstr>
      <vt:lpstr>Calibri</vt:lpstr>
      <vt:lpstr>宋体</vt:lpstr>
      <vt:lpstr>Arial Unicode MS</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许-</cp:lastModifiedBy>
  <cp:revision>270</cp:revision>
  <dcterms:created xsi:type="dcterms:W3CDTF">2023-09-26T11:20:09Z</dcterms:created>
  <dcterms:modified xsi:type="dcterms:W3CDTF">2023-09-26T11:20:09Z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2052-5.5.1.7991</vt:lpwstr>
  </property>
  <property fmtid="{D5CDD505-2E9C-101B-9397-08002B2CF9AE}" pid="5" name="ICV">
    <vt:lpwstr>C1745476AC044D579CD3A5AFE44D1032</vt:lpwstr>
  </property>
</Properties>
</file>